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67" r:id="rId5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660E"/>
    <a:srgbClr val="8AA385"/>
    <a:srgbClr val="13480A"/>
    <a:srgbClr val="013571"/>
    <a:srgbClr val="0FA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 autoAdjust="0"/>
    <p:restoredTop sz="93584" autoAdjust="0"/>
  </p:normalViewPr>
  <p:slideViewPr>
    <p:cSldViewPr snapToGrid="0">
      <p:cViewPr varScale="1">
        <p:scale>
          <a:sx n="20" d="100"/>
          <a:sy n="20" d="100"/>
        </p:scale>
        <p:origin x="37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3667E-FBBF-49BA-B66B-7B6E61FC849E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8BC49-6479-462F-BFB1-84F8F3F60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3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563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5127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2691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0255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7818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5381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32944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80508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8BC49-6479-462F-BFB1-84F8F3F60D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17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914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17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678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84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34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074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57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91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732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60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70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7B943-41EE-4C6C-AAA9-B9941D668920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929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5" name="Łącznik prosty 1024">
            <a:extLst>
              <a:ext uri="{FF2B5EF4-FFF2-40B4-BE49-F238E27FC236}">
                <a16:creationId xmlns:a16="http://schemas.microsoft.com/office/drawing/2014/main" id="{9FC41E10-EED7-9091-2509-272E181E8013}"/>
              </a:ext>
            </a:extLst>
          </p:cNvPr>
          <p:cNvCxnSpPr>
            <a:cxnSpLocks/>
          </p:cNvCxnSpPr>
          <p:nvPr/>
        </p:nvCxnSpPr>
        <p:spPr>
          <a:xfrm>
            <a:off x="-3" y="2735147"/>
            <a:ext cx="25199975" cy="0"/>
          </a:xfrm>
          <a:prstGeom prst="line">
            <a:avLst/>
          </a:prstGeom>
          <a:ln w="57150">
            <a:solidFill>
              <a:srgbClr val="0135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Łącznik prosty 1026">
            <a:extLst>
              <a:ext uri="{FF2B5EF4-FFF2-40B4-BE49-F238E27FC236}">
                <a16:creationId xmlns:a16="http://schemas.microsoft.com/office/drawing/2014/main" id="{F2F4490E-E581-A999-74B3-149F402B9917}"/>
              </a:ext>
            </a:extLst>
          </p:cNvPr>
          <p:cNvCxnSpPr>
            <a:cxnSpLocks/>
          </p:cNvCxnSpPr>
          <p:nvPr/>
        </p:nvCxnSpPr>
        <p:spPr>
          <a:xfrm>
            <a:off x="-1" y="35399097"/>
            <a:ext cx="25199975" cy="0"/>
          </a:xfrm>
          <a:prstGeom prst="line">
            <a:avLst/>
          </a:prstGeom>
          <a:ln w="57150">
            <a:solidFill>
              <a:srgbClr val="0FA4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>
            <a:extLst>
              <a:ext uri="{FF2B5EF4-FFF2-40B4-BE49-F238E27FC236}">
                <a16:creationId xmlns:a16="http://schemas.microsoft.com/office/drawing/2014/main" id="{84A6F560-2A45-94B0-AC6B-691C4627606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90" y="1206544"/>
            <a:ext cx="2706338" cy="1098000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4C109AAE-E6C0-F822-CEC8-6AD4E2AEB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36462"/>
            <a:ext cx="25199974" cy="2150428"/>
          </a:xfrm>
        </p:spPr>
        <p:txBody>
          <a:bodyPr anchor="t">
            <a:normAutofit/>
          </a:bodyPr>
          <a:lstStyle/>
          <a:p>
            <a:pPr algn="ctr"/>
            <a: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  <a:t>INTERNATIONAL SCIENTIFIC CONFERENCE </a:t>
            </a:r>
            <a:r>
              <a:rPr lang="pl-PL" sz="3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/</a:t>
            </a:r>
            <a: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3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MIĘDZYNARODOWA KONFERENCJA NAUKOWA </a:t>
            </a:r>
            <a:b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pl-PL" sz="5000" b="1" dirty="0">
                <a:latin typeface="Calibri" panose="020F0502020204030204" pitchFamily="34" charset="0"/>
                <a:ea typeface="Times New Roman" panose="02020603050405020304" pitchFamily="18" charset="0"/>
              </a:rPr>
              <a:t>LOCAL ANSWERS TO GLOBAL CHALLENGES</a:t>
            </a:r>
            <a:br>
              <a:rPr lang="pl-PL" sz="4300" b="1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pl-PL" sz="5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LOKALNE ODPOWIEDZI NA GLOBALNE WYZWANIA </a:t>
            </a:r>
            <a:endParaRPr lang="pl-PL" sz="5000" dirty="0">
              <a:latin typeface="+mn-lt"/>
            </a:endParaRPr>
          </a:p>
        </p:txBody>
      </p:sp>
      <p:sp>
        <p:nvSpPr>
          <p:cNvPr id="23" name="Tytuł 3">
            <a:extLst>
              <a:ext uri="{FF2B5EF4-FFF2-40B4-BE49-F238E27FC236}">
                <a16:creationId xmlns:a16="http://schemas.microsoft.com/office/drawing/2014/main" id="{186DD028-7FDF-16A3-B854-379279E8ED32}"/>
              </a:ext>
            </a:extLst>
          </p:cNvPr>
          <p:cNvSpPr txBox="1">
            <a:spLocks/>
          </p:cNvSpPr>
          <p:nvPr/>
        </p:nvSpPr>
        <p:spPr>
          <a:xfrm>
            <a:off x="9493325" y="2212753"/>
            <a:ext cx="7074732" cy="719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500" dirty="0">
                <a:latin typeface="Calibri" panose="020F0502020204030204" pitchFamily="34" charset="0"/>
                <a:ea typeface="Times New Roman" panose="02020603050405020304" pitchFamily="18" charset="0"/>
              </a:rPr>
              <a:t>25 APRIL 2025</a:t>
            </a:r>
            <a:r>
              <a:rPr lang="pl-PL" sz="2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/ 25 KWIECIEŃ 2025</a:t>
            </a:r>
            <a:endParaRPr lang="pl-PL" sz="25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ctr"/>
            <a:endParaRPr lang="pl-PL" sz="2500" dirty="0">
              <a:latin typeface="+mn-lt"/>
            </a:endParaRPr>
          </a:p>
        </p:txBody>
      </p:sp>
      <p:grpSp>
        <p:nvGrpSpPr>
          <p:cNvPr id="15" name="Grupa 14">
            <a:extLst>
              <a:ext uri="{FF2B5EF4-FFF2-40B4-BE49-F238E27FC236}">
                <a16:creationId xmlns:a16="http://schemas.microsoft.com/office/drawing/2014/main" id="{D5C85F72-6D55-4BC9-6287-7DD4DD4BA2EE}"/>
              </a:ext>
            </a:extLst>
          </p:cNvPr>
          <p:cNvGrpSpPr/>
          <p:nvPr/>
        </p:nvGrpSpPr>
        <p:grpSpPr>
          <a:xfrm>
            <a:off x="21410475" y="438365"/>
            <a:ext cx="3370710" cy="836132"/>
            <a:chOff x="3831457" y="3356782"/>
            <a:chExt cx="3370710" cy="836132"/>
          </a:xfrm>
        </p:grpSpPr>
        <p:sp>
          <p:nvSpPr>
            <p:cNvPr id="16" name="Tytuł 3">
              <a:extLst>
                <a:ext uri="{FF2B5EF4-FFF2-40B4-BE49-F238E27FC236}">
                  <a16:creationId xmlns:a16="http://schemas.microsoft.com/office/drawing/2014/main" id="{85E4C8C8-30F9-0581-010B-BC27CDF030F5}"/>
                </a:ext>
              </a:extLst>
            </p:cNvPr>
            <p:cNvSpPr txBox="1">
              <a:spLocks/>
            </p:cNvSpPr>
            <p:nvPr/>
          </p:nvSpPr>
          <p:spPr>
            <a:xfrm>
              <a:off x="3831457" y="3356782"/>
              <a:ext cx="2551471" cy="836132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 anchor="t">
              <a:normAutofit/>
            </a:bodyPr>
            <a:lstStyle>
              <a:lvl1pPr algn="l" defTabSz="1800088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8662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Department 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o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f</a:t>
              </a:r>
              <a:endParaRPr lang="pl-PL" sz="1700" dirty="0">
                <a:solidFill>
                  <a:schemeClr val="accent1">
                    <a:lumMod val="50000"/>
                  </a:schemeClr>
                </a:solidFill>
                <a:latin typeface="+mn-lt"/>
              </a:endParaRPr>
            </a:p>
            <a:p>
              <a:pPr algn="r"/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Spatial Planning, Urban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 and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 Rural Design (A-5)</a:t>
              </a:r>
              <a:endParaRPr lang="pl-PL" sz="17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endParaRPr>
            </a:p>
          </p:txBody>
        </p:sp>
        <p:pic>
          <p:nvPicPr>
            <p:cNvPr id="17" name="Picture 2">
              <a:extLst>
                <a:ext uri="{FF2B5EF4-FFF2-40B4-BE49-F238E27FC236}">
                  <a16:creationId xmlns:a16="http://schemas.microsoft.com/office/drawing/2014/main" id="{D8172E39-3F9C-A26E-7931-8C85DD798D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2292" y="3372640"/>
              <a:ext cx="719875" cy="719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ytuł 3">
            <a:extLst>
              <a:ext uri="{FF2B5EF4-FFF2-40B4-BE49-F238E27FC236}">
                <a16:creationId xmlns:a16="http://schemas.microsoft.com/office/drawing/2014/main" id="{F0110B38-A549-DF74-02B7-E617B3E1D781}"/>
              </a:ext>
            </a:extLst>
          </p:cNvPr>
          <p:cNvSpPr txBox="1">
            <a:spLocks/>
          </p:cNvSpPr>
          <p:nvPr/>
        </p:nvSpPr>
        <p:spPr>
          <a:xfrm>
            <a:off x="-1" y="3631661"/>
            <a:ext cx="25199975" cy="18852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7000" b="1" dirty="0">
                <a:latin typeface="+mn-lt"/>
              </a:rPr>
              <a:t>POSTER TITLE </a:t>
            </a:r>
            <a:r>
              <a:rPr lang="pl-PL" sz="7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/ TYTUŁ POSTERU</a:t>
            </a:r>
          </a:p>
        </p:txBody>
      </p:sp>
      <p:sp>
        <p:nvSpPr>
          <p:cNvPr id="22" name="Tytuł 3">
            <a:extLst>
              <a:ext uri="{FF2B5EF4-FFF2-40B4-BE49-F238E27FC236}">
                <a16:creationId xmlns:a16="http://schemas.microsoft.com/office/drawing/2014/main" id="{762483BE-371B-18EC-5767-B615416B6545}"/>
              </a:ext>
            </a:extLst>
          </p:cNvPr>
          <p:cNvSpPr txBox="1">
            <a:spLocks/>
          </p:cNvSpPr>
          <p:nvPr/>
        </p:nvSpPr>
        <p:spPr>
          <a:xfrm>
            <a:off x="418789" y="3052678"/>
            <a:ext cx="24362396" cy="719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500" dirty="0">
                <a:latin typeface="+mn-lt"/>
              </a:rPr>
              <a:t>AUTHOR NAME</a:t>
            </a:r>
            <a:r>
              <a:rPr lang="pl-PL" sz="1200" dirty="0">
                <a:latin typeface="+mn-lt"/>
              </a:rPr>
              <a:t>1, 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2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3, 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3,  </a:t>
            </a:r>
          </a:p>
          <a:p>
            <a:r>
              <a:rPr lang="pl-PL" sz="1200" dirty="0">
                <a:latin typeface="+mn-lt"/>
              </a:rPr>
              <a:t>1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 dirty="0">
                <a:latin typeface="+mn-lt"/>
              </a:rPr>
              <a:t>, 2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 dirty="0">
                <a:latin typeface="+mn-lt"/>
              </a:rPr>
              <a:t>, 3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>
                <a:latin typeface="+mn-lt"/>
              </a:rPr>
              <a:t>, </a:t>
            </a:r>
            <a:endParaRPr lang="pl-PL" sz="1200" dirty="0">
              <a:latin typeface="+mn-lt"/>
            </a:endParaRPr>
          </a:p>
        </p:txBody>
      </p: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id="{5FC2B6D4-0287-A067-045B-54A7C1A61269}"/>
              </a:ext>
            </a:extLst>
          </p:cNvPr>
          <p:cNvCxnSpPr>
            <a:cxnSpLocks/>
          </p:cNvCxnSpPr>
          <p:nvPr/>
        </p:nvCxnSpPr>
        <p:spPr>
          <a:xfrm>
            <a:off x="0" y="2902147"/>
            <a:ext cx="25199975" cy="0"/>
          </a:xfrm>
          <a:prstGeom prst="line">
            <a:avLst/>
          </a:prstGeom>
          <a:ln w="57150">
            <a:solidFill>
              <a:srgbClr val="0FA4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Łącznik prosty 1028">
            <a:extLst>
              <a:ext uri="{FF2B5EF4-FFF2-40B4-BE49-F238E27FC236}">
                <a16:creationId xmlns:a16="http://schemas.microsoft.com/office/drawing/2014/main" id="{8DF09676-5B0F-AC49-F9D0-E841E461177D}"/>
              </a:ext>
            </a:extLst>
          </p:cNvPr>
          <p:cNvCxnSpPr>
            <a:cxnSpLocks/>
          </p:cNvCxnSpPr>
          <p:nvPr/>
        </p:nvCxnSpPr>
        <p:spPr>
          <a:xfrm>
            <a:off x="-2" y="35251218"/>
            <a:ext cx="25199975" cy="0"/>
          </a:xfrm>
          <a:prstGeom prst="line">
            <a:avLst/>
          </a:prstGeom>
          <a:ln w="57150">
            <a:solidFill>
              <a:srgbClr val="0135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3">
            <a:extLst>
              <a:ext uri="{FF2B5EF4-FFF2-40B4-BE49-F238E27FC236}">
                <a16:creationId xmlns:a16="http://schemas.microsoft.com/office/drawing/2014/main" id="{B9F13C97-1265-0EF5-8D7F-796D3B8A8C78}"/>
              </a:ext>
            </a:extLst>
          </p:cNvPr>
          <p:cNvSpPr txBox="1">
            <a:spLocks/>
          </p:cNvSpPr>
          <p:nvPr/>
        </p:nvSpPr>
        <p:spPr>
          <a:xfrm>
            <a:off x="418790" y="35443730"/>
            <a:ext cx="24362395" cy="8753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500" dirty="0">
                <a:latin typeface="+mn-lt"/>
              </a:rPr>
              <a:t>POSTER WAS PREPARED WITHIN … CLASS / … ACADEMIC CIRCLE/ …, GUIDANCE: …, TUTOR: …, ACADEMIC YEAR: …</a:t>
            </a:r>
          </a:p>
        </p:txBody>
      </p:sp>
      <p:pic>
        <p:nvPicPr>
          <p:cNvPr id="12" name="Obraz 11" descr="Obraz zawierający Czcionka, Grafika, zrzut ekranu, Jaskrawoniebieski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957B6E96-3410-CB32-C5A9-312CB288F6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89" y="232362"/>
            <a:ext cx="2772169" cy="987060"/>
          </a:xfrm>
          <a:prstGeom prst="rect">
            <a:avLst/>
          </a:prstGeom>
        </p:spPr>
      </p:pic>
      <p:pic>
        <p:nvPicPr>
          <p:cNvPr id="3" name="Obraz 29">
            <a:extLst>
              <a:ext uri="{FF2B5EF4-FFF2-40B4-BE49-F238E27FC236}">
                <a16:creationId xmlns:a16="http://schemas.microsoft.com/office/drawing/2014/main" id="{0CA0BDE0-5EB8-8DF8-98D6-4D98A8467404}"/>
              </a:ext>
            </a:extLst>
          </p:cNvPr>
          <p:cNvPicPr/>
          <p:nvPr/>
        </p:nvPicPr>
        <p:blipFill>
          <a:blip r:embed="rId6"/>
          <a:stretch/>
        </p:blipFill>
        <p:spPr>
          <a:xfrm>
            <a:off x="23881600" y="1381533"/>
            <a:ext cx="899585" cy="758077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405267961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BF20BD1ECF274789B34FCCE409DE27" ma:contentTypeVersion="4" ma:contentTypeDescription="Utwórz nowy dokument." ma:contentTypeScope="" ma:versionID="5a09ffab5f03e92a6a724fc1c0fd5642">
  <xsd:schema xmlns:xsd="http://www.w3.org/2001/XMLSchema" xmlns:xs="http://www.w3.org/2001/XMLSchema" xmlns:p="http://schemas.microsoft.com/office/2006/metadata/properties" xmlns:ns2="ac3cab0c-f3e7-420b-b9be-fbf0374b04df" xmlns:ns3="f1cea416-f2fa-4734-ba00-7e8d6128d81b" targetNamespace="http://schemas.microsoft.com/office/2006/metadata/properties" ma:root="true" ma:fieldsID="590a19513e7b3b67ddfd26ceadfbb1ab" ns2:_="" ns3:_="">
    <xsd:import namespace="ac3cab0c-f3e7-420b-b9be-fbf0374b04df"/>
    <xsd:import namespace="f1cea416-f2fa-4734-ba00-7e8d6128d8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3cab0c-f3e7-420b-b9be-fbf0374b04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cea416-f2fa-4734-ba00-7e8d6128d8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1cea416-f2fa-4734-ba00-7e8d6128d81b">
      <UserInfo>
        <DisplayName>Mariusz Łysień</DisplayName>
        <AccountId>14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909E364-4831-45F8-B6F4-4B8AD16496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3cab0c-f3e7-420b-b9be-fbf0374b04df"/>
    <ds:schemaRef ds:uri="f1cea416-f2fa-4734-ba00-7e8d6128d8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280309-5956-4EA1-B516-8F532CA6B9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AC5BED-4B6B-4A5A-AC4A-0F919416FABB}">
  <ds:schemaRefs>
    <ds:schemaRef ds:uri="http://schemas.microsoft.com/office/2006/metadata/properties"/>
    <ds:schemaRef ds:uri="http://schemas.microsoft.com/office/infopath/2007/PartnerControls"/>
    <ds:schemaRef ds:uri="f1cea416-f2fa-4734-ba00-7e8d6128d81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93</Words>
  <Application>Microsoft Office PowerPoint</Application>
  <PresentationFormat>Niestandardowy</PresentationFormat>
  <Paragraphs>9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INTERNATIONAL SCIENTIFIC CONFERENCE / MIĘDZYNARODOWA KONFERENCJA NAUKOWA  LOCAL ANSWERS TO GLOBAL CHALLENGES LOKALNE ODPOWIEDZI NA GLOBALNE WYZWANIA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CONFERENCE -- ENGLISH VERSION -- ENGLISH VERSION –  KONFERENCJA MIĘDZYNARODOWA AGLOMERACJE. ROZWÓJ. WYZWANIA. PRZESTRZEŃ  2-3.03.2023 DEPARTMENT OF SPATIAL PLANNING, URBAN AND RURAL DESIGN (A-5), FACULTY OF ARCHITECTURE, CRACOW UNIVERSITY OF TECHNOLOGY KATEDRA PLANOWANIA PRZESTRZENNEGO, PROJEKTOWANIA URBANISTYCZNEGO I RURALISTYCZNEGO (A-5), WYDZIAŁ ARCHITEKTURY, POLITECHNIKA KRAKOWSKA</dc:title>
  <dc:creator>Barbara Zając</dc:creator>
  <cp:lastModifiedBy>Dominika Moskal</cp:lastModifiedBy>
  <cp:revision>42</cp:revision>
  <dcterms:created xsi:type="dcterms:W3CDTF">2022-10-24T11:27:37Z</dcterms:created>
  <dcterms:modified xsi:type="dcterms:W3CDTF">2025-02-28T06:54:01Z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0x010100C0BF20BD1ECF274789B34FCCE409DE27</vt:lpwstr>
  </property>
</Properties>
</file>